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Lato"/>
      <p:regular r:id="rId13"/>
      <p:bold r:id="rId14"/>
      <p:italic r:id="rId15"/>
      <p:boldItalic r:id="rId16"/>
    </p:embeddedFont>
    <p:embeddedFont>
      <p:font typeface="Lato Light"/>
      <p:regular r:id="rId17"/>
      <p:bold r:id="rId18"/>
      <p:italic r:id="rId19"/>
      <p:boldItalic r:id="rId20"/>
    </p:embeddedFont>
    <p:embeddedFont>
      <p:font typeface="Lato Black"/>
      <p:bold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Light-boldItalic.fntdata"/><Relationship Id="rId11" Type="http://schemas.openxmlformats.org/officeDocument/2006/relationships/slide" Target="slides/slide7.xml"/><Relationship Id="rId22" Type="http://schemas.openxmlformats.org/officeDocument/2006/relationships/font" Target="fonts/LatoBlack-boldItalic.fntdata"/><Relationship Id="rId10" Type="http://schemas.openxmlformats.org/officeDocument/2006/relationships/slide" Target="slides/slide6.xml"/><Relationship Id="rId21" Type="http://schemas.openxmlformats.org/officeDocument/2006/relationships/font" Target="fonts/LatoBlack-bold.fntdata"/><Relationship Id="rId13" Type="http://schemas.openxmlformats.org/officeDocument/2006/relationships/font" Target="fonts/Lat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7" Type="http://schemas.openxmlformats.org/officeDocument/2006/relationships/font" Target="fonts/LatoLight-regular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19" Type="http://schemas.openxmlformats.org/officeDocument/2006/relationships/font" Target="fonts/LatoLight-italic.fntdata"/><Relationship Id="rId6" Type="http://schemas.openxmlformats.org/officeDocument/2006/relationships/slide" Target="slides/slide2.xml"/><Relationship Id="rId18" Type="http://schemas.openxmlformats.org/officeDocument/2006/relationships/font" Target="fonts/LatoLigh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0e8c8b481_0_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30e8c8b48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0e8c8b481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0e8c8b48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0e8c8b481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0e8c8b48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4300" y="925025"/>
            <a:ext cx="7075500" cy="115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>
            <a:off x="-12656" y="1423414"/>
            <a:ext cx="9155849" cy="3718952"/>
            <a:chOff x="1669785" y="210240"/>
            <a:chExt cx="3861435" cy="1568450"/>
          </a:xfrm>
        </p:grpSpPr>
        <p:sp>
          <p:nvSpPr>
            <p:cNvPr id="12" name="Google Shape;12;p2"/>
            <p:cNvSpPr/>
            <p:nvPr/>
          </p:nvSpPr>
          <p:spPr>
            <a:xfrm>
              <a:off x="1669785" y="210240"/>
              <a:ext cx="3860800" cy="1568450"/>
            </a:xfrm>
            <a:custGeom>
              <a:rect b="b" l="l" r="r" t="t"/>
              <a:pathLst>
                <a:path extrusionOk="0" h="1568450" w="386080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rgbClr val="FFC486"/>
                </a:gs>
                <a:gs pos="100000">
                  <a:srgbClr val="FF866B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69785" y="939220"/>
              <a:ext cx="3860800" cy="838200"/>
            </a:xfrm>
            <a:custGeom>
              <a:rect b="b" l="l" r="r" t="t"/>
              <a:pathLst>
                <a:path extrusionOk="0" h="838200" w="386080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rgbClr val="F20122">
                    <a:alpha val="51764"/>
                  </a:srgbClr>
                </a:gs>
                <a:gs pos="100000">
                  <a:srgbClr val="FF6A00">
                    <a:alpha val="71764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670420" y="576000"/>
              <a:ext cx="3860800" cy="1200150"/>
            </a:xfrm>
            <a:custGeom>
              <a:rect b="b" l="l" r="r" t="t"/>
              <a:pathLst>
                <a:path extrusionOk="0" h="1200150" w="386080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rgbClr val="FF9F00">
                    <a:alpha val="56470"/>
                  </a:srgbClr>
                </a:gs>
                <a:gs pos="100000">
                  <a:srgbClr val="CC0000">
                    <a:alpha val="57254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ottom waves">
  <p:cSld name="BLANK_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1"/>
          <p:cNvGrpSpPr/>
          <p:nvPr/>
        </p:nvGrpSpPr>
        <p:grpSpPr>
          <a:xfrm>
            <a:off x="-12688" y="3585323"/>
            <a:ext cx="9155849" cy="1557000"/>
            <a:chOff x="1669785" y="210240"/>
            <a:chExt cx="3861435" cy="1568450"/>
          </a:xfrm>
        </p:grpSpPr>
        <p:sp>
          <p:nvSpPr>
            <p:cNvPr id="74" name="Google Shape;74;p11"/>
            <p:cNvSpPr/>
            <p:nvPr/>
          </p:nvSpPr>
          <p:spPr>
            <a:xfrm>
              <a:off x="1669785" y="210240"/>
              <a:ext cx="3860800" cy="1568450"/>
            </a:xfrm>
            <a:custGeom>
              <a:rect b="b" l="l" r="r" t="t"/>
              <a:pathLst>
                <a:path extrusionOk="0" h="1568450" w="386080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rgbClr val="FFC486"/>
                </a:gs>
                <a:gs pos="100000">
                  <a:srgbClr val="FF866B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1669785" y="939220"/>
              <a:ext cx="3860800" cy="838200"/>
            </a:xfrm>
            <a:custGeom>
              <a:rect b="b" l="l" r="r" t="t"/>
              <a:pathLst>
                <a:path extrusionOk="0" h="838200" w="386080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rgbClr val="F20122">
                    <a:alpha val="51764"/>
                  </a:srgbClr>
                </a:gs>
                <a:gs pos="100000">
                  <a:srgbClr val="FF6A00">
                    <a:alpha val="71764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1670420" y="576000"/>
              <a:ext cx="3860800" cy="1200150"/>
            </a:xfrm>
            <a:custGeom>
              <a:rect b="b" l="l" r="r" t="t"/>
              <a:pathLst>
                <a:path extrusionOk="0" h="1200150" w="386080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rgbClr val="FF9F00">
                    <a:alpha val="56470"/>
                  </a:srgbClr>
                </a:gs>
                <a:gs pos="100000">
                  <a:srgbClr val="CC0000">
                    <a:alpha val="57254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034300" y="1583350"/>
            <a:ext cx="6342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34300" y="2840052"/>
            <a:ext cx="63429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8" name="Google Shape;18;p3"/>
          <p:cNvSpPr/>
          <p:nvPr/>
        </p:nvSpPr>
        <p:spPr>
          <a:xfrm>
            <a:off x="14" y="2916528"/>
            <a:ext cx="9140444" cy="2224977"/>
          </a:xfrm>
          <a:custGeom>
            <a:rect b="b" l="l" r="r" t="t"/>
            <a:pathLst>
              <a:path extrusionOk="0" h="939800" w="3860800">
                <a:moveTo>
                  <a:pt x="1304290" y="494030"/>
                </a:moveTo>
                <a:cubicBezTo>
                  <a:pt x="857250" y="494030"/>
                  <a:pt x="421005" y="451485"/>
                  <a:pt x="0" y="370840"/>
                </a:cubicBezTo>
                <a:lnTo>
                  <a:pt x="0" y="942340"/>
                </a:lnTo>
                <a:lnTo>
                  <a:pt x="3864610" y="942340"/>
                </a:lnTo>
                <a:lnTo>
                  <a:pt x="3864610" y="0"/>
                </a:lnTo>
                <a:cubicBezTo>
                  <a:pt x="3082290" y="317500"/>
                  <a:pt x="2216150" y="494030"/>
                  <a:pt x="1304290" y="494030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14" y="1925587"/>
            <a:ext cx="9140444" cy="3217196"/>
          </a:xfrm>
          <a:custGeom>
            <a:rect b="b" l="l" r="r" t="t"/>
            <a:pathLst>
              <a:path extrusionOk="0" h="1358900" w="3860800">
                <a:moveTo>
                  <a:pt x="175260" y="1096010"/>
                </a:moveTo>
                <a:cubicBezTo>
                  <a:pt x="116840" y="1096010"/>
                  <a:pt x="58420" y="1095375"/>
                  <a:pt x="0" y="1094105"/>
                </a:cubicBezTo>
                <a:lnTo>
                  <a:pt x="0" y="1360805"/>
                </a:lnTo>
                <a:lnTo>
                  <a:pt x="3864610" y="1360805"/>
                </a:lnTo>
                <a:lnTo>
                  <a:pt x="3864610" y="0"/>
                </a:lnTo>
                <a:cubicBezTo>
                  <a:pt x="2827655" y="689610"/>
                  <a:pt x="1553210" y="1096010"/>
                  <a:pt x="175260" y="109601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08014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1518" y="3412751"/>
            <a:ext cx="9140444" cy="1728867"/>
          </a:xfrm>
          <a:custGeom>
            <a:rect b="b" l="l" r="r" t="t"/>
            <a:pathLst>
              <a:path extrusionOk="0" h="730250" w="3860800">
                <a:moveTo>
                  <a:pt x="2672715" y="539750"/>
                </a:moveTo>
                <a:cubicBezTo>
                  <a:pt x="1717040" y="539750"/>
                  <a:pt x="811530" y="346075"/>
                  <a:pt x="0" y="0"/>
                </a:cubicBezTo>
                <a:lnTo>
                  <a:pt x="0" y="732790"/>
                </a:lnTo>
                <a:lnTo>
                  <a:pt x="3863975" y="732790"/>
                </a:lnTo>
                <a:lnTo>
                  <a:pt x="3863975" y="437515"/>
                </a:lnTo>
                <a:cubicBezTo>
                  <a:pt x="3477895" y="504190"/>
                  <a:pt x="3079750" y="539750"/>
                  <a:pt x="2672715" y="539750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4"/>
          <p:cNvSpPr/>
          <p:nvPr/>
        </p:nvSpPr>
        <p:spPr>
          <a:xfrm rot="10800000">
            <a:off x="-656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/>
          <p:nvPr/>
        </p:nvSpPr>
        <p:spPr>
          <a:xfrm rot="10800000">
            <a:off x="2664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>
            <a:off x="7031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2038025" y="1476000"/>
            <a:ext cx="5067900" cy="304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ctr">
              <a:spcBef>
                <a:spcPts val="600"/>
              </a:spcBef>
              <a:spcAft>
                <a:spcPts val="0"/>
              </a:spcAft>
              <a:buSzPts val="3200"/>
              <a:buChar char="◦"/>
              <a:defRPr i="1" sz="3200"/>
            </a:lvl1pPr>
            <a:lvl2pPr indent="-431800" lvl="1" marL="9144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2pPr>
            <a:lvl3pPr indent="-431800" lvl="2" marL="13716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3pPr>
            <a:lvl4pPr indent="-431800" lvl="3" marL="18288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4pPr>
            <a:lvl5pPr indent="-431800" lvl="4" marL="22860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5pPr>
            <a:lvl6pPr indent="-431800" lvl="5" marL="27432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6pPr>
            <a:lvl7pPr indent="-431800" lvl="6" marL="32004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7pPr>
            <a:lvl8pPr indent="-431800" lvl="7" marL="36576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8pPr>
            <a:lvl9pPr indent="-431800" lvl="8" marL="4114800" rtl="0" algn="ctr">
              <a:spcBef>
                <a:spcPts val="0"/>
              </a:spcBef>
              <a:spcAft>
                <a:spcPts val="0"/>
              </a:spcAft>
              <a:buSzPts val="3200"/>
              <a:buChar char="◦"/>
              <a:defRPr i="1" sz="3200"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3593400" y="552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endParaRPr b="1" sz="96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5"/>
          <p:cNvSpPr txBox="1"/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737850" y="1475700"/>
            <a:ext cx="6034500" cy="304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◦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737850" y="1475700"/>
            <a:ext cx="2891700" cy="293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3955979" y="1475700"/>
            <a:ext cx="2891700" cy="293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000"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737850" y="517525"/>
            <a:ext cx="62841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737850" y="1475700"/>
            <a:ext cx="1902600" cy="296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52" name="Google Shape;52;p7"/>
          <p:cNvSpPr txBox="1"/>
          <p:nvPr>
            <p:ph idx="2" type="body"/>
          </p:nvPr>
        </p:nvSpPr>
        <p:spPr>
          <a:xfrm>
            <a:off x="2928612" y="1475700"/>
            <a:ext cx="1902600" cy="296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53" name="Google Shape;53;p7"/>
          <p:cNvSpPr txBox="1"/>
          <p:nvPr>
            <p:ph idx="3" type="body"/>
          </p:nvPr>
        </p:nvSpPr>
        <p:spPr>
          <a:xfrm>
            <a:off x="5119374" y="1475700"/>
            <a:ext cx="1902600" cy="296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9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9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737850" y="4406300"/>
            <a:ext cx="6236400" cy="5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 sz="1800">
                <a:solidFill>
                  <a:schemeClr val="accent5"/>
                </a:solidFill>
              </a:defRPr>
            </a:lvl1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7050569" y="-7"/>
            <a:ext cx="2094087" cy="5152358"/>
          </a:xfrm>
          <a:custGeom>
            <a:rect b="b" l="l" r="r" t="t"/>
            <a:pathLst>
              <a:path extrusionOk="0" h="2171700" w="88265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0"/>
          <p:cNvSpPr/>
          <p:nvPr/>
        </p:nvSpPr>
        <p:spPr>
          <a:xfrm>
            <a:off x="8026497" y="-7"/>
            <a:ext cx="1114838" cy="5152358"/>
          </a:xfrm>
          <a:custGeom>
            <a:rect b="b" l="l" r="r" t="t"/>
            <a:pathLst>
              <a:path extrusionOk="0" h="2171700" w="46990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7540039" y="-7"/>
            <a:ext cx="1596930" cy="5152358"/>
          </a:xfrm>
          <a:custGeom>
            <a:rect b="b" l="l" r="r" t="t"/>
            <a:pathLst>
              <a:path extrusionOk="0" h="2171700" w="67310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37850" y="1475700"/>
            <a:ext cx="6034500" cy="30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ctrTitle"/>
          </p:nvPr>
        </p:nvSpPr>
        <p:spPr>
          <a:xfrm>
            <a:off x="704175" y="275425"/>
            <a:ext cx="7075500" cy="115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080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4400"/>
              <a:buChar char="❖"/>
            </a:pPr>
            <a:r>
              <a:rPr lang="en" sz="4400">
                <a:solidFill>
                  <a:srgbClr val="990000"/>
                </a:solidFill>
              </a:rPr>
              <a:t>How to make </a:t>
            </a:r>
            <a:r>
              <a:rPr lang="en" sz="4400">
                <a:solidFill>
                  <a:srgbClr val="990000"/>
                </a:solidFill>
              </a:rPr>
              <a:t>skill enhancement </a:t>
            </a:r>
            <a:r>
              <a:rPr lang="en" sz="4400">
                <a:solidFill>
                  <a:srgbClr val="990000"/>
                </a:solidFill>
              </a:rPr>
              <a:t>module</a:t>
            </a:r>
            <a:endParaRPr sz="44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990000"/>
              </a:solidFill>
            </a:endParaRPr>
          </a:p>
          <a:p>
            <a:pPr indent="-508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4400"/>
              <a:buChar char="❖"/>
            </a:pPr>
            <a:r>
              <a:rPr lang="en" sz="4400">
                <a:solidFill>
                  <a:srgbClr val="990000"/>
                </a:solidFill>
              </a:rPr>
              <a:t>Grade Points System</a:t>
            </a:r>
            <a:endParaRPr sz="4400">
              <a:solidFill>
                <a:srgbClr val="990000"/>
              </a:solidFill>
            </a:endParaRPr>
          </a:p>
        </p:txBody>
      </p:sp>
      <p:sp>
        <p:nvSpPr>
          <p:cNvPr id="83" name="Google Shape;83;p12"/>
          <p:cNvSpPr txBox="1"/>
          <p:nvPr/>
        </p:nvSpPr>
        <p:spPr>
          <a:xfrm>
            <a:off x="6858000" y="4600400"/>
            <a:ext cx="323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By- Dr. Dinesh W. Nichit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idx="4294967295" type="ctrTitle"/>
          </p:nvPr>
        </p:nvSpPr>
        <p:spPr>
          <a:xfrm>
            <a:off x="555100" y="1546925"/>
            <a:ext cx="75915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6000"/>
              <a:buChar char="❖"/>
            </a:pPr>
            <a:r>
              <a:rPr lang="en" sz="6000">
                <a:solidFill>
                  <a:srgbClr val="990000"/>
                </a:solidFill>
              </a:rPr>
              <a:t>Skill Enhancement Module</a:t>
            </a:r>
            <a:endParaRPr sz="6000">
              <a:solidFill>
                <a:srgbClr val="990000"/>
              </a:solidFill>
            </a:endParaRPr>
          </a:p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92925" y="0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700">
                <a:latin typeface="Lato"/>
                <a:ea typeface="Lato"/>
                <a:cs typeface="Lato"/>
                <a:sym typeface="Lato"/>
              </a:rPr>
              <a:t>Illustrations of SEM in accounting course :- </a:t>
            </a:r>
            <a:endParaRPr sz="4000"/>
          </a:p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3663275" y="1054250"/>
            <a:ext cx="5260800" cy="394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2. </a:t>
            </a:r>
            <a:r>
              <a:rPr b="1" lang="en" sz="1700">
                <a:latin typeface="Lato"/>
                <a:ea typeface="Lato"/>
                <a:cs typeface="Lato"/>
                <a:sym typeface="Lato"/>
              </a:rPr>
              <a:t>Types of Cash Books :-</a:t>
            </a:r>
            <a:r>
              <a:rPr b="1" lang="en" sz="1700"/>
              <a:t> </a:t>
            </a:r>
            <a:endParaRPr b="1" sz="1700"/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Single column Cash Books.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Double Column Cash Books. 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Triple Column Cash Books.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Petty Cash Books.</a:t>
            </a:r>
            <a:endParaRPr b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3.</a:t>
            </a:r>
            <a:r>
              <a:rPr b="1" lang="en" sz="1700">
                <a:solidFill>
                  <a:schemeClr val="accent4"/>
                </a:solidFill>
              </a:rPr>
              <a:t> </a:t>
            </a:r>
            <a:r>
              <a:rPr b="1" lang="en" sz="1700">
                <a:latin typeface="Lato"/>
                <a:ea typeface="Lato"/>
                <a:cs typeface="Lato"/>
                <a:sym typeface="Lato"/>
              </a:rPr>
              <a:t>Format of Single Column Cash Book :-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92925" y="953875"/>
            <a:ext cx="3010500" cy="386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How to create a cash book ?</a:t>
            </a:r>
            <a:r>
              <a:rPr b="1" i="1" lang="en" sz="1800"/>
              <a:t> </a:t>
            </a:r>
            <a:endParaRPr b="1" i="1" sz="1800"/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Lato"/>
              <a:buAutoNum type="arabicPeriod"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To provide students Basic knowledge of cash book</a:t>
            </a:r>
            <a:r>
              <a:rPr b="1" lang="en" sz="1700"/>
              <a:t>.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Like what do you mean by cash book ?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How </a:t>
            </a:r>
            <a:r>
              <a:rPr b="1" lang="en" sz="1700"/>
              <a:t>Beneficial</a:t>
            </a:r>
            <a:r>
              <a:rPr b="1" lang="en" sz="1700"/>
              <a:t> Cash book?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Objectives Of Cash Book:-  </a:t>
            </a:r>
            <a:endParaRPr b="1" sz="1700"/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/>
              <a:t>  </a:t>
            </a:r>
            <a:endParaRPr b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1700"/>
          </a:p>
        </p:txBody>
      </p:sp>
      <p:sp>
        <p:nvSpPr>
          <p:cNvPr id="97" name="Google Shape;97;p14"/>
          <p:cNvSpPr txBox="1"/>
          <p:nvPr>
            <p:ph idx="2" type="body"/>
          </p:nvPr>
        </p:nvSpPr>
        <p:spPr>
          <a:xfrm>
            <a:off x="737850" y="3677325"/>
            <a:ext cx="6109800" cy="114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450" y="2939125"/>
            <a:ext cx="3971100" cy="132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492925" y="0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700">
                <a:latin typeface="Lato"/>
                <a:ea typeface="Lato"/>
                <a:cs typeface="Lato"/>
                <a:sym typeface="Lato"/>
              </a:rPr>
              <a:t>Illustrations of SEM in accounting course :- </a:t>
            </a:r>
            <a:endParaRPr sz="4000"/>
          </a:p>
        </p:txBody>
      </p:sp>
      <p:sp>
        <p:nvSpPr>
          <p:cNvPr id="105" name="Google Shape;105;p15"/>
          <p:cNvSpPr txBox="1"/>
          <p:nvPr>
            <p:ph idx="2" type="body"/>
          </p:nvPr>
        </p:nvSpPr>
        <p:spPr>
          <a:xfrm>
            <a:off x="3663275" y="1054250"/>
            <a:ext cx="5260800" cy="394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492925" y="953875"/>
            <a:ext cx="5145600" cy="386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/>
              <a:t> </a:t>
            </a: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4. </a:t>
            </a:r>
            <a:r>
              <a:rPr b="1" lang="en" sz="1700">
                <a:latin typeface="Lato"/>
                <a:ea typeface="Lato"/>
                <a:cs typeface="Lato"/>
                <a:sym typeface="Lato"/>
              </a:rPr>
              <a:t>Format of Double Column Cash Book :-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5. </a:t>
            </a:r>
            <a:r>
              <a:rPr b="1" lang="en" sz="17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Format of Triple Column Cash Book :-</a:t>
            </a:r>
            <a:endParaRPr b="1" sz="17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/>
              <a:t> </a:t>
            </a:r>
            <a:r>
              <a:rPr b="1" lang="en" sz="1700"/>
              <a:t>  </a:t>
            </a:r>
            <a:endParaRPr b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1700"/>
          </a:p>
        </p:txBody>
      </p:sp>
      <p:sp>
        <p:nvSpPr>
          <p:cNvPr id="107" name="Google Shape;107;p15"/>
          <p:cNvSpPr txBox="1"/>
          <p:nvPr>
            <p:ph idx="2" type="body"/>
          </p:nvPr>
        </p:nvSpPr>
        <p:spPr>
          <a:xfrm>
            <a:off x="737850" y="3677325"/>
            <a:ext cx="6109800" cy="114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9" name="Google Shape;10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925" y="1409900"/>
            <a:ext cx="4305177" cy="157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925" y="3476400"/>
            <a:ext cx="4305175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492925" y="0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2700">
                <a:latin typeface="Lato"/>
                <a:ea typeface="Lato"/>
                <a:cs typeface="Lato"/>
                <a:sym typeface="Lato"/>
              </a:rPr>
              <a:t>Illustrations of SEM in accounting course :- </a:t>
            </a:r>
            <a:endParaRPr sz="4000"/>
          </a:p>
        </p:txBody>
      </p:sp>
      <p:sp>
        <p:nvSpPr>
          <p:cNvPr id="116" name="Google Shape;116;p16"/>
          <p:cNvSpPr txBox="1"/>
          <p:nvPr>
            <p:ph idx="2" type="body"/>
          </p:nvPr>
        </p:nvSpPr>
        <p:spPr>
          <a:xfrm>
            <a:off x="3663275" y="1054250"/>
            <a:ext cx="5260800" cy="394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2. </a:t>
            </a:r>
            <a:r>
              <a:rPr b="1" lang="en" sz="1700">
                <a:latin typeface="Lato"/>
                <a:ea typeface="Lato"/>
                <a:cs typeface="Lato"/>
                <a:sym typeface="Lato"/>
              </a:rPr>
              <a:t>Format of Ledger Book :-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92925" y="953875"/>
            <a:ext cx="3010500" cy="386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How to create a ledger book ?</a:t>
            </a:r>
            <a:r>
              <a:rPr b="1" i="1" lang="en" sz="1800"/>
              <a:t> </a:t>
            </a:r>
            <a:endParaRPr b="1" i="1" sz="1800"/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Lato"/>
              <a:buAutoNum type="arabicPeriod"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To provide students Basic knowledge of ledger book</a:t>
            </a:r>
            <a:r>
              <a:rPr b="1" lang="en" sz="1700"/>
              <a:t>.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Like what do you mean by Ledger book ?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How Beneficial Ledger  book?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◦"/>
            </a:pPr>
            <a:r>
              <a:rPr b="1" lang="en" sz="1700"/>
              <a:t>Objectives Of Ledger  Book:-  </a:t>
            </a:r>
            <a:endParaRPr b="1" sz="1700"/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700"/>
              <a:t>  </a:t>
            </a:r>
            <a:endParaRPr b="1" sz="1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1700"/>
          </a:p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737850" y="3677325"/>
            <a:ext cx="6109800" cy="114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0" name="Google Shape;12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3275" y="1503701"/>
            <a:ext cx="4286675" cy="114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idx="4294967295" type="ctrTitle"/>
          </p:nvPr>
        </p:nvSpPr>
        <p:spPr>
          <a:xfrm>
            <a:off x="555100" y="1546925"/>
            <a:ext cx="49398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6000"/>
              <a:buChar char="❖"/>
            </a:pPr>
            <a:r>
              <a:rPr lang="en" sz="6000">
                <a:solidFill>
                  <a:srgbClr val="990000"/>
                </a:solidFill>
              </a:rPr>
              <a:t>Grades &amp; Grade Points</a:t>
            </a:r>
            <a:endParaRPr sz="6000">
              <a:solidFill>
                <a:srgbClr val="990000"/>
              </a:solidFill>
            </a:endParaRPr>
          </a:p>
        </p:txBody>
      </p:sp>
      <p:sp>
        <p:nvSpPr>
          <p:cNvPr id="126" name="Google Shape;126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737850" y="1475700"/>
            <a:ext cx="6034500" cy="304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4" name="Google Shape;13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711313" y="-1195887"/>
            <a:ext cx="4214075" cy="72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0" name="Google Shape;140;p19"/>
          <p:cNvSpPr txBox="1"/>
          <p:nvPr>
            <p:ph idx="4294967295" type="ctrTitle"/>
          </p:nvPr>
        </p:nvSpPr>
        <p:spPr>
          <a:xfrm>
            <a:off x="1034300" y="758900"/>
            <a:ext cx="7090800" cy="1775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9900"/>
                </a:solidFill>
              </a:rPr>
              <a:t>Thanks!</a:t>
            </a:r>
            <a:endParaRPr sz="6000">
              <a:solidFill>
                <a:srgbClr val="FF9900"/>
              </a:solidFill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3964766" y="882480"/>
            <a:ext cx="1068077" cy="971530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lvia template">
  <a:themeElements>
    <a:clrScheme name="Custom 347">
      <a:dk1>
        <a:srgbClr val="222222"/>
      </a:dk1>
      <a:lt1>
        <a:srgbClr val="FFFFFF"/>
      </a:lt1>
      <a:dk2>
        <a:srgbClr val="111111"/>
      </a:dk2>
      <a:lt2>
        <a:srgbClr val="E7E4DF"/>
      </a:lt2>
      <a:accent1>
        <a:srgbClr val="F20122"/>
      </a:accent1>
      <a:accent2>
        <a:srgbClr val="CA0000"/>
      </a:accent2>
      <a:accent3>
        <a:srgbClr val="FF6A00"/>
      </a:accent3>
      <a:accent4>
        <a:srgbClr val="FF9F00"/>
      </a:accent4>
      <a:accent5>
        <a:srgbClr val="999999"/>
      </a:accent5>
      <a:accent6>
        <a:srgbClr val="D9D9D9"/>
      </a:accent6>
      <a:hlink>
        <a:srgbClr val="F2012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